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BFD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01" autoAdjust="0"/>
    <p:restoredTop sz="94660"/>
  </p:normalViewPr>
  <p:slideViewPr>
    <p:cSldViewPr snapToGrid="0">
      <p:cViewPr>
        <p:scale>
          <a:sx n="75" d="100"/>
          <a:sy n="75" d="100"/>
        </p:scale>
        <p:origin x="1812"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6D4AA5CB-B29B-4528-85C1-0DA1476A8C37}" type="datetimeFigureOut">
              <a:rPr kumimoji="1" lang="ja-JP" altLang="en-US" smtClean="0"/>
              <a:t>2026/4/6</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7ECF2E98-D880-41B4-A039-AD5485B68EA5}" type="slidenum">
              <a:rPr kumimoji="1" lang="ja-JP" altLang="en-US" smtClean="0"/>
              <a:t>‹#›</a:t>
            </a:fld>
            <a:endParaRPr kumimoji="1" lang="ja-JP" altLang="en-US"/>
          </a:p>
        </p:txBody>
      </p:sp>
    </p:spTree>
    <p:extLst>
      <p:ext uri="{BB962C8B-B14F-4D97-AF65-F5344CB8AC3E}">
        <p14:creationId xmlns:p14="http://schemas.microsoft.com/office/powerpoint/2010/main" val="300228057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1" y="1621191"/>
            <a:ext cx="5829301"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2" y="5202944"/>
            <a:ext cx="5143499"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860F965-116C-471F-A9DF-059A4DEC00E7}" type="datetimeFigureOut">
              <a:rPr kumimoji="1" lang="ja-JP" altLang="en-US" smtClean="0"/>
              <a:t>2026/4/6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EC3BD8-4C6B-4231-8206-B64FD473318B}" type="slidenum">
              <a:rPr kumimoji="1" lang="ja-JP" altLang="en-US" smtClean="0"/>
              <a:t>‹#›</a:t>
            </a:fld>
            <a:endParaRPr kumimoji="1" lang="ja-JP" altLang="en-US"/>
          </a:p>
        </p:txBody>
      </p:sp>
    </p:spTree>
    <p:extLst>
      <p:ext uri="{BB962C8B-B14F-4D97-AF65-F5344CB8AC3E}">
        <p14:creationId xmlns:p14="http://schemas.microsoft.com/office/powerpoint/2010/main" val="2609397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860F965-116C-471F-A9DF-059A4DEC00E7}" type="datetimeFigureOut">
              <a:rPr kumimoji="1" lang="ja-JP" altLang="en-US" smtClean="0"/>
              <a:t>2026/4/6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EC3BD8-4C6B-4231-8206-B64FD473318B}" type="slidenum">
              <a:rPr kumimoji="1" lang="ja-JP" altLang="en-US" smtClean="0"/>
              <a:t>‹#›</a:t>
            </a:fld>
            <a:endParaRPr kumimoji="1" lang="ja-JP" altLang="en-US"/>
          </a:p>
        </p:txBody>
      </p:sp>
    </p:spTree>
    <p:extLst>
      <p:ext uri="{BB962C8B-B14F-4D97-AF65-F5344CB8AC3E}">
        <p14:creationId xmlns:p14="http://schemas.microsoft.com/office/powerpoint/2010/main" val="258741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5"/>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9" y="527405"/>
            <a:ext cx="4350543"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860F965-116C-471F-A9DF-059A4DEC00E7}" type="datetimeFigureOut">
              <a:rPr kumimoji="1" lang="ja-JP" altLang="en-US" smtClean="0"/>
              <a:t>2026/4/6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EC3BD8-4C6B-4231-8206-B64FD473318B}" type="slidenum">
              <a:rPr kumimoji="1" lang="ja-JP" altLang="en-US" smtClean="0"/>
              <a:t>‹#›</a:t>
            </a:fld>
            <a:endParaRPr kumimoji="1" lang="ja-JP" altLang="en-US"/>
          </a:p>
        </p:txBody>
      </p:sp>
    </p:spTree>
    <p:extLst>
      <p:ext uri="{BB962C8B-B14F-4D97-AF65-F5344CB8AC3E}">
        <p14:creationId xmlns:p14="http://schemas.microsoft.com/office/powerpoint/2010/main" val="8497670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860F965-116C-471F-A9DF-059A4DEC00E7}" type="datetimeFigureOut">
              <a:rPr kumimoji="1" lang="ja-JP" altLang="en-US" smtClean="0"/>
              <a:t>2026/4/6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EC3BD8-4C6B-4231-8206-B64FD473318B}" type="slidenum">
              <a:rPr kumimoji="1" lang="ja-JP" altLang="en-US" smtClean="0"/>
              <a:t>‹#›</a:t>
            </a:fld>
            <a:endParaRPr kumimoji="1" lang="ja-JP" altLang="en-US"/>
          </a:p>
        </p:txBody>
      </p:sp>
    </p:spTree>
    <p:extLst>
      <p:ext uri="{BB962C8B-B14F-4D97-AF65-F5344CB8AC3E}">
        <p14:creationId xmlns:p14="http://schemas.microsoft.com/office/powerpoint/2010/main" val="3233423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9"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9" y="6629228"/>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860F965-116C-471F-A9DF-059A4DEC00E7}" type="datetimeFigureOut">
              <a:rPr kumimoji="1" lang="ja-JP" altLang="en-US" smtClean="0"/>
              <a:t>2026/4/6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EC3BD8-4C6B-4231-8206-B64FD473318B}" type="slidenum">
              <a:rPr kumimoji="1" lang="ja-JP" altLang="en-US" smtClean="0"/>
              <a:t>‹#›</a:t>
            </a:fld>
            <a:endParaRPr kumimoji="1" lang="ja-JP" altLang="en-US"/>
          </a:p>
        </p:txBody>
      </p:sp>
    </p:spTree>
    <p:extLst>
      <p:ext uri="{BB962C8B-B14F-4D97-AF65-F5344CB8AC3E}">
        <p14:creationId xmlns:p14="http://schemas.microsoft.com/office/powerpoint/2010/main" val="2814905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7" y="2637014"/>
            <a:ext cx="2914651"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2" y="2637014"/>
            <a:ext cx="2914651"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860F965-116C-471F-A9DF-059A4DEC00E7}" type="datetimeFigureOut">
              <a:rPr kumimoji="1" lang="ja-JP" altLang="en-US" smtClean="0"/>
              <a:t>2026/4/6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EC3BD8-4C6B-4231-8206-B64FD473318B}" type="slidenum">
              <a:rPr kumimoji="1" lang="ja-JP" altLang="en-US" smtClean="0"/>
              <a:t>‹#›</a:t>
            </a:fld>
            <a:endParaRPr kumimoji="1" lang="ja-JP" altLang="en-US"/>
          </a:p>
        </p:txBody>
      </p:sp>
    </p:spTree>
    <p:extLst>
      <p:ext uri="{BB962C8B-B14F-4D97-AF65-F5344CB8AC3E}">
        <p14:creationId xmlns:p14="http://schemas.microsoft.com/office/powerpoint/2010/main" val="1719900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2"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2" y="2428349"/>
            <a:ext cx="2901256"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2" y="3618444"/>
            <a:ext cx="2901256"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2" y="2428349"/>
            <a:ext cx="2915544"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2" y="3618444"/>
            <a:ext cx="2915544"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860F965-116C-471F-A9DF-059A4DEC00E7}" type="datetimeFigureOut">
              <a:rPr kumimoji="1" lang="ja-JP" altLang="en-US" smtClean="0"/>
              <a:t>2026/4/6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6EC3BD8-4C6B-4231-8206-B64FD473318B}" type="slidenum">
              <a:rPr kumimoji="1" lang="ja-JP" altLang="en-US" smtClean="0"/>
              <a:t>‹#›</a:t>
            </a:fld>
            <a:endParaRPr kumimoji="1" lang="ja-JP" altLang="en-US"/>
          </a:p>
        </p:txBody>
      </p:sp>
    </p:spTree>
    <p:extLst>
      <p:ext uri="{BB962C8B-B14F-4D97-AF65-F5344CB8AC3E}">
        <p14:creationId xmlns:p14="http://schemas.microsoft.com/office/powerpoint/2010/main" val="2833102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860F965-116C-471F-A9DF-059A4DEC00E7}" type="datetimeFigureOut">
              <a:rPr kumimoji="1" lang="ja-JP" altLang="en-US" smtClean="0"/>
              <a:t>2026/4/6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6EC3BD8-4C6B-4231-8206-B64FD473318B}" type="slidenum">
              <a:rPr kumimoji="1" lang="ja-JP" altLang="en-US" smtClean="0"/>
              <a:t>‹#›</a:t>
            </a:fld>
            <a:endParaRPr kumimoji="1" lang="ja-JP" altLang="en-US"/>
          </a:p>
        </p:txBody>
      </p:sp>
    </p:spTree>
    <p:extLst>
      <p:ext uri="{BB962C8B-B14F-4D97-AF65-F5344CB8AC3E}">
        <p14:creationId xmlns:p14="http://schemas.microsoft.com/office/powerpoint/2010/main" val="2876008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60F965-116C-471F-A9DF-059A4DEC00E7}" type="datetimeFigureOut">
              <a:rPr kumimoji="1" lang="ja-JP" altLang="en-US" smtClean="0"/>
              <a:t>2026/4/6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6EC3BD8-4C6B-4231-8206-B64FD473318B}" type="slidenum">
              <a:rPr kumimoji="1" lang="ja-JP" altLang="en-US" smtClean="0"/>
              <a:t>‹#›</a:t>
            </a:fld>
            <a:endParaRPr kumimoji="1" lang="ja-JP" altLang="en-US"/>
          </a:p>
        </p:txBody>
      </p:sp>
    </p:spTree>
    <p:extLst>
      <p:ext uri="{BB962C8B-B14F-4D97-AF65-F5344CB8AC3E}">
        <p14:creationId xmlns:p14="http://schemas.microsoft.com/office/powerpoint/2010/main" val="1146494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2"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4" y="1426285"/>
            <a:ext cx="3471862"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2" y="2971802"/>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860F965-116C-471F-A9DF-059A4DEC00E7}" type="datetimeFigureOut">
              <a:rPr kumimoji="1" lang="ja-JP" altLang="en-US" smtClean="0"/>
              <a:t>2026/4/6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EC3BD8-4C6B-4231-8206-B64FD473318B}" type="slidenum">
              <a:rPr kumimoji="1" lang="ja-JP" altLang="en-US" smtClean="0"/>
              <a:t>‹#›</a:t>
            </a:fld>
            <a:endParaRPr kumimoji="1" lang="ja-JP" altLang="en-US"/>
          </a:p>
        </p:txBody>
      </p:sp>
    </p:spTree>
    <p:extLst>
      <p:ext uri="{BB962C8B-B14F-4D97-AF65-F5344CB8AC3E}">
        <p14:creationId xmlns:p14="http://schemas.microsoft.com/office/powerpoint/2010/main" val="1942759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2"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4" y="1426285"/>
            <a:ext cx="3471862"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2" y="2971802"/>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860F965-116C-471F-A9DF-059A4DEC00E7}" type="datetimeFigureOut">
              <a:rPr kumimoji="1" lang="ja-JP" altLang="en-US" smtClean="0"/>
              <a:t>2026/4/6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EC3BD8-4C6B-4231-8206-B64FD473318B}" type="slidenum">
              <a:rPr kumimoji="1" lang="ja-JP" altLang="en-US" smtClean="0"/>
              <a:t>‹#›</a:t>
            </a:fld>
            <a:endParaRPr kumimoji="1" lang="ja-JP" altLang="en-US"/>
          </a:p>
        </p:txBody>
      </p:sp>
    </p:spTree>
    <p:extLst>
      <p:ext uri="{BB962C8B-B14F-4D97-AF65-F5344CB8AC3E}">
        <p14:creationId xmlns:p14="http://schemas.microsoft.com/office/powerpoint/2010/main" val="4092377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9"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9"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9" y="9181399"/>
            <a:ext cx="1543049"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0860F965-116C-471F-A9DF-059A4DEC00E7}" type="datetimeFigureOut">
              <a:rPr kumimoji="1" lang="ja-JP" altLang="en-US" smtClean="0"/>
              <a:t>2026/4/6</a:t>
            </a:fld>
            <a:endParaRPr kumimoji="1" lang="ja-JP" altLang="en-US"/>
          </a:p>
        </p:txBody>
      </p:sp>
      <p:sp>
        <p:nvSpPr>
          <p:cNvPr id="5" name="Footer Placeholder 4"/>
          <p:cNvSpPr>
            <a:spLocks noGrp="1"/>
          </p:cNvSpPr>
          <p:nvPr>
            <p:ph type="ftr" sz="quarter" idx="3"/>
          </p:nvPr>
        </p:nvSpPr>
        <p:spPr>
          <a:xfrm>
            <a:off x="2271713" y="9181399"/>
            <a:ext cx="2314576"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5" y="9181399"/>
            <a:ext cx="1543049"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6EC3BD8-4C6B-4231-8206-B64FD473318B}" type="slidenum">
              <a:rPr kumimoji="1" lang="ja-JP" altLang="en-US" smtClean="0"/>
              <a:t>‹#›</a:t>
            </a:fld>
            <a:endParaRPr kumimoji="1" lang="ja-JP" altLang="en-US"/>
          </a:p>
        </p:txBody>
      </p:sp>
    </p:spTree>
    <p:extLst>
      <p:ext uri="{BB962C8B-B14F-4D97-AF65-F5344CB8AC3E}">
        <p14:creationId xmlns:p14="http://schemas.microsoft.com/office/powerpoint/2010/main" val="18079327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seisan@city.isumi.lg.jp"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角丸四角形 5"/>
          <p:cNvSpPr/>
          <p:nvPr/>
        </p:nvSpPr>
        <p:spPr>
          <a:xfrm>
            <a:off x="130096" y="2004306"/>
            <a:ext cx="6637074" cy="15812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dirty="0">
                <a:solidFill>
                  <a:schemeClr val="tx1"/>
                </a:solidFill>
              </a:rPr>
              <a:t>　いすみ市環境保全型農業連絡部会では、環境にやさしい農業として有機米「いすみっこ」の栽培に取り組んでいます。除草剤を使用しないお米づくりというと、従来はハードルが高いものと考えられてきましたが、現在は技術が確立され、誰でも取り組めるものになっています。</a:t>
            </a:r>
            <a:endParaRPr kumimoji="1" lang="en-US" altLang="ja-JP" sz="1400" dirty="0">
              <a:solidFill>
                <a:schemeClr val="tx1"/>
              </a:solidFill>
            </a:endParaRPr>
          </a:p>
          <a:p>
            <a:r>
              <a:rPr kumimoji="1" lang="ja-JP" altLang="en-US" sz="1400" dirty="0">
                <a:solidFill>
                  <a:schemeClr val="tx1"/>
                </a:solidFill>
              </a:rPr>
              <a:t>　公開ほ場では、有機米づくりのポイントを実際の田んぼを見ながら講師が解説します。どなたでも参加できますので、見てみたい、聞いてみたいという方は、ぜひご参加ください。</a:t>
            </a:r>
            <a:endParaRPr kumimoji="1" lang="en-US" altLang="ja-JP" sz="1100" b="1" dirty="0">
              <a:solidFill>
                <a:schemeClr val="tx1"/>
              </a:solidFill>
            </a:endParaRPr>
          </a:p>
        </p:txBody>
      </p:sp>
      <p:sp>
        <p:nvSpPr>
          <p:cNvPr id="22" name="サブタイトル 2"/>
          <p:cNvSpPr txBox="1">
            <a:spLocks/>
          </p:cNvSpPr>
          <p:nvPr/>
        </p:nvSpPr>
        <p:spPr>
          <a:xfrm>
            <a:off x="0" y="1"/>
            <a:ext cx="6858000" cy="1597714"/>
          </a:xfrm>
          <a:prstGeom prst="rect">
            <a:avLst/>
          </a:prstGeom>
          <a:solidFill>
            <a:srgbClr val="00B050"/>
          </a:solidFill>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endParaRPr lang="ja-JP" altLang="en-US" sz="2800" b="1" dirty="0">
              <a:solidFill>
                <a:schemeClr val="bg1"/>
              </a:solidFill>
            </a:endParaRPr>
          </a:p>
        </p:txBody>
      </p:sp>
      <p:sp>
        <p:nvSpPr>
          <p:cNvPr id="5" name="正方形/長方形 4"/>
          <p:cNvSpPr/>
          <p:nvPr/>
        </p:nvSpPr>
        <p:spPr>
          <a:xfrm>
            <a:off x="0" y="360431"/>
            <a:ext cx="6857999" cy="12148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spc="600" dirty="0">
                <a:latin typeface="+mn-ea"/>
              </a:rPr>
              <a:t>農薬・除草剤を使わないお米づくり</a:t>
            </a:r>
            <a:r>
              <a:rPr kumimoji="1" lang="ja-JP" altLang="en-US" sz="4000" b="1" spc="600" dirty="0">
                <a:latin typeface="+mn-ea"/>
              </a:rPr>
              <a:t>「</a:t>
            </a:r>
            <a:r>
              <a:rPr kumimoji="1" lang="ja-JP" altLang="en-US" sz="3200" b="1" spc="600" dirty="0">
                <a:latin typeface="+mn-ea"/>
              </a:rPr>
              <a:t>いすみっこ</a:t>
            </a:r>
            <a:r>
              <a:rPr kumimoji="1" lang="ja-JP" altLang="en-US" sz="4000" b="1" spc="600" dirty="0">
                <a:latin typeface="+mn-ea"/>
              </a:rPr>
              <a:t>」公開ほ場</a:t>
            </a:r>
            <a:endParaRPr kumimoji="1" lang="en-US" altLang="ja-JP" sz="4000" b="1" spc="600" dirty="0">
              <a:latin typeface="+mn-ea"/>
            </a:endParaRPr>
          </a:p>
        </p:txBody>
      </p:sp>
      <p:sp>
        <p:nvSpPr>
          <p:cNvPr id="23" name="正方形/長方形 22"/>
          <p:cNvSpPr/>
          <p:nvPr/>
        </p:nvSpPr>
        <p:spPr>
          <a:xfrm>
            <a:off x="119118" y="88668"/>
            <a:ext cx="1693353" cy="2706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n-ea"/>
              </a:rPr>
              <a:t>令和</a:t>
            </a:r>
            <a:r>
              <a:rPr kumimoji="1" lang="en-US" altLang="ja-JP" b="1" dirty="0">
                <a:latin typeface="+mn-ea"/>
              </a:rPr>
              <a:t>8</a:t>
            </a:r>
            <a:r>
              <a:rPr kumimoji="1" lang="ja-JP" altLang="en-US" b="1" dirty="0">
                <a:latin typeface="+mn-ea"/>
              </a:rPr>
              <a:t>年度</a:t>
            </a:r>
            <a:endParaRPr kumimoji="1" lang="en-US" altLang="ja-JP" b="1" dirty="0">
              <a:latin typeface="+mn-ea"/>
            </a:endParaRPr>
          </a:p>
        </p:txBody>
      </p:sp>
      <p:sp>
        <p:nvSpPr>
          <p:cNvPr id="24" name="タイトル 1"/>
          <p:cNvSpPr txBox="1">
            <a:spLocks/>
          </p:cNvSpPr>
          <p:nvPr/>
        </p:nvSpPr>
        <p:spPr>
          <a:xfrm>
            <a:off x="2468880" y="1575245"/>
            <a:ext cx="4287312" cy="530843"/>
          </a:xfrm>
          <a:prstGeom prst="rect">
            <a:avLst/>
          </a:prstGeom>
          <a:noFill/>
          <a:ln>
            <a:noFill/>
          </a:ln>
        </p:spPr>
        <p:txBody>
          <a:bodyPr vert="horz" lIns="91440" tIns="45720" rIns="91440" bIns="45720" rtlCol="0" anchor="ctr">
            <a:noAutofit/>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pPr algn="r"/>
            <a:r>
              <a:rPr lang="ja-JP" altLang="en-US" sz="1800" b="1" dirty="0">
                <a:ln w="22225">
                  <a:noFill/>
                  <a:prstDash val="solid"/>
                </a:ln>
                <a:solidFill>
                  <a:sysClr val="windowText" lastClr="000000"/>
                </a:solidFill>
                <a:latin typeface="Bauhaus 93" panose="04030905020B02020C02" pitchFamily="82" charset="0"/>
              </a:rPr>
              <a:t>主催：いすみ市環境保全型農業連絡部会</a:t>
            </a:r>
          </a:p>
        </p:txBody>
      </p:sp>
      <p:sp>
        <p:nvSpPr>
          <p:cNvPr id="10" name="角丸四角形 9"/>
          <p:cNvSpPr/>
          <p:nvPr/>
        </p:nvSpPr>
        <p:spPr>
          <a:xfrm>
            <a:off x="189821" y="3713688"/>
            <a:ext cx="1129587" cy="531366"/>
          </a:xfrm>
          <a:prstGeom prst="round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rPr>
              <a:t>日時</a:t>
            </a:r>
          </a:p>
        </p:txBody>
      </p:sp>
      <p:sp>
        <p:nvSpPr>
          <p:cNvPr id="25" name="角丸四角形 24"/>
          <p:cNvSpPr/>
          <p:nvPr/>
        </p:nvSpPr>
        <p:spPr>
          <a:xfrm>
            <a:off x="189819" y="5708007"/>
            <a:ext cx="1129587" cy="336826"/>
          </a:xfrm>
          <a:prstGeom prst="round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rPr>
              <a:t>定員</a:t>
            </a:r>
          </a:p>
        </p:txBody>
      </p:sp>
      <p:sp>
        <p:nvSpPr>
          <p:cNvPr id="26" name="角丸四角形 25"/>
          <p:cNvSpPr/>
          <p:nvPr/>
        </p:nvSpPr>
        <p:spPr>
          <a:xfrm>
            <a:off x="189820" y="4381588"/>
            <a:ext cx="1129587" cy="531366"/>
          </a:xfrm>
          <a:prstGeom prst="round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rPr>
              <a:t>場所</a:t>
            </a:r>
          </a:p>
        </p:txBody>
      </p:sp>
      <p:sp>
        <p:nvSpPr>
          <p:cNvPr id="27" name="タイトル 1"/>
          <p:cNvSpPr txBox="1">
            <a:spLocks/>
          </p:cNvSpPr>
          <p:nvPr/>
        </p:nvSpPr>
        <p:spPr>
          <a:xfrm>
            <a:off x="1443276" y="3750704"/>
            <a:ext cx="5414725" cy="530843"/>
          </a:xfrm>
          <a:prstGeom prst="rect">
            <a:avLst/>
          </a:prstGeom>
          <a:noFill/>
          <a:ln>
            <a:noFill/>
          </a:ln>
        </p:spPr>
        <p:txBody>
          <a:bodyPr vert="horz" lIns="91440" tIns="45720" rIns="91440" bIns="45720" rtlCol="0" anchor="ctr">
            <a:noAutofit/>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pPr algn="l"/>
            <a:r>
              <a:rPr lang="ja-JP" altLang="en-US" sz="1800" b="1" dirty="0">
                <a:ln w="22225">
                  <a:noFill/>
                  <a:prstDash val="solid"/>
                </a:ln>
                <a:solidFill>
                  <a:sysClr val="windowText" lastClr="000000"/>
                </a:solidFill>
                <a:latin typeface="Bauhaus 93" panose="04030905020B02020C02" pitchFamily="82" charset="0"/>
              </a:rPr>
              <a:t>令和８年６月１８日（木）</a:t>
            </a:r>
            <a:endParaRPr lang="en-US" altLang="ja-JP" sz="1800" b="1" dirty="0">
              <a:ln w="22225">
                <a:noFill/>
                <a:prstDash val="solid"/>
              </a:ln>
              <a:solidFill>
                <a:sysClr val="windowText" lastClr="000000"/>
              </a:solidFill>
              <a:latin typeface="Bauhaus 93" panose="04030905020B02020C02" pitchFamily="82" charset="0"/>
            </a:endParaRPr>
          </a:p>
          <a:p>
            <a:pPr algn="l"/>
            <a:r>
              <a:rPr lang="ja-JP" altLang="en-US" sz="1400" b="1" dirty="0">
                <a:ln w="22225">
                  <a:noFill/>
                  <a:prstDash val="solid"/>
                </a:ln>
                <a:solidFill>
                  <a:sysClr val="windowText" lastClr="000000"/>
                </a:solidFill>
                <a:latin typeface="Bauhaus 93" panose="04030905020B02020C02" pitchFamily="82" charset="0"/>
              </a:rPr>
              <a:t>１４：００～１７：００　</a:t>
            </a:r>
            <a:r>
              <a:rPr lang="en-US" altLang="ja-JP" sz="1400" b="1" dirty="0">
                <a:ln w="22225">
                  <a:noFill/>
                  <a:prstDash val="solid"/>
                </a:ln>
                <a:solidFill>
                  <a:sysClr val="windowText" lastClr="000000"/>
                </a:solidFill>
                <a:latin typeface="Bauhaus 93" panose="04030905020B02020C02" pitchFamily="82" charset="0"/>
              </a:rPr>
              <a:t>※</a:t>
            </a:r>
            <a:r>
              <a:rPr lang="ja-JP" altLang="en-US" sz="1400" b="1" dirty="0">
                <a:ln w="22225">
                  <a:noFill/>
                  <a:prstDash val="solid"/>
                </a:ln>
                <a:solidFill>
                  <a:sysClr val="windowText" lastClr="000000"/>
                </a:solidFill>
                <a:latin typeface="Bauhaus 93" panose="04030905020B02020C02" pitchFamily="82" charset="0"/>
              </a:rPr>
              <a:t>受付１３：４５～</a:t>
            </a:r>
            <a:r>
              <a:rPr lang="ja-JP" altLang="en-US" sz="1800" b="1" dirty="0">
                <a:ln w="22225">
                  <a:noFill/>
                  <a:prstDash val="solid"/>
                </a:ln>
                <a:solidFill>
                  <a:sysClr val="windowText" lastClr="000000"/>
                </a:solidFill>
                <a:latin typeface="Bauhaus 93" panose="04030905020B02020C02" pitchFamily="82" charset="0"/>
              </a:rPr>
              <a:t>　</a:t>
            </a:r>
          </a:p>
        </p:txBody>
      </p:sp>
      <p:sp>
        <p:nvSpPr>
          <p:cNvPr id="28" name="タイトル 1"/>
          <p:cNvSpPr txBox="1">
            <a:spLocks/>
          </p:cNvSpPr>
          <p:nvPr/>
        </p:nvSpPr>
        <p:spPr>
          <a:xfrm>
            <a:off x="1443275" y="4413963"/>
            <a:ext cx="5382831" cy="530843"/>
          </a:xfrm>
          <a:prstGeom prst="rect">
            <a:avLst/>
          </a:prstGeom>
          <a:noFill/>
          <a:ln>
            <a:noFill/>
          </a:ln>
        </p:spPr>
        <p:txBody>
          <a:bodyPr vert="horz" lIns="91440" tIns="45720" rIns="91440" bIns="45720" rtlCol="0" anchor="ctr">
            <a:noAutofit/>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pPr algn="l"/>
            <a:r>
              <a:rPr lang="ja-JP" altLang="en-US" sz="1800" b="1" dirty="0">
                <a:ln w="22225">
                  <a:noFill/>
                  <a:prstDash val="solid"/>
                </a:ln>
                <a:solidFill>
                  <a:sysClr val="windowText" lastClr="000000"/>
                </a:solidFill>
                <a:latin typeface="Bauhaus 93" panose="04030905020B02020C02" pitchFamily="82" charset="0"/>
              </a:rPr>
              <a:t>つどいの家（座学）～市内有機</a:t>
            </a:r>
            <a:r>
              <a:rPr lang="ja-JP" altLang="en-US" sz="1800" b="1" dirty="0" err="1">
                <a:ln w="22225">
                  <a:noFill/>
                  <a:prstDash val="solid"/>
                </a:ln>
                <a:solidFill>
                  <a:sysClr val="windowText" lastClr="000000"/>
                </a:solidFill>
                <a:latin typeface="Bauhaus 93" panose="04030905020B02020C02" pitchFamily="82" charset="0"/>
              </a:rPr>
              <a:t>ほ</a:t>
            </a:r>
            <a:r>
              <a:rPr lang="ja-JP" altLang="en-US" sz="1800" b="1" dirty="0">
                <a:ln w="22225">
                  <a:noFill/>
                  <a:prstDash val="solid"/>
                </a:ln>
                <a:solidFill>
                  <a:sysClr val="windowText" lastClr="000000"/>
                </a:solidFill>
                <a:latin typeface="Bauhaus 93" panose="04030905020B02020C02" pitchFamily="82" charset="0"/>
              </a:rPr>
              <a:t>場（現地講習）</a:t>
            </a:r>
            <a:endParaRPr lang="en-US" altLang="ja-JP" sz="1400" b="1" dirty="0">
              <a:ln w="22225">
                <a:noFill/>
                <a:prstDash val="solid"/>
              </a:ln>
              <a:solidFill>
                <a:sysClr val="windowText" lastClr="000000"/>
              </a:solidFill>
              <a:latin typeface="Bauhaus 93" panose="04030905020B02020C02" pitchFamily="82" charset="0"/>
            </a:endParaRPr>
          </a:p>
          <a:p>
            <a:pPr algn="l"/>
            <a:r>
              <a:rPr lang="en-US" altLang="ja-JP" sz="1400" b="1" dirty="0">
                <a:ln w="22225">
                  <a:noFill/>
                  <a:prstDash val="solid"/>
                </a:ln>
                <a:solidFill>
                  <a:sysClr val="windowText" lastClr="000000"/>
                </a:solidFill>
                <a:latin typeface="Bauhaus 93" panose="04030905020B02020C02" pitchFamily="82" charset="0"/>
              </a:rPr>
              <a:t>※</a:t>
            </a:r>
            <a:r>
              <a:rPr lang="ja-JP" altLang="en-US" sz="1400" b="1" dirty="0">
                <a:ln w="22225">
                  <a:noFill/>
                  <a:prstDash val="solid"/>
                </a:ln>
                <a:solidFill>
                  <a:sysClr val="windowText" lastClr="000000"/>
                </a:solidFill>
                <a:latin typeface="Bauhaus 93" panose="04030905020B02020C02" pitchFamily="82" charset="0"/>
              </a:rPr>
              <a:t>集合場所：つどいの家（いすみ市松丸２８６３）</a:t>
            </a:r>
            <a:r>
              <a:rPr lang="ja-JP" altLang="en-US" sz="2000" b="1" dirty="0">
                <a:ln w="22225">
                  <a:noFill/>
                  <a:prstDash val="solid"/>
                </a:ln>
                <a:solidFill>
                  <a:sysClr val="windowText" lastClr="000000"/>
                </a:solidFill>
                <a:latin typeface="Bauhaus 93" panose="04030905020B02020C02" pitchFamily="82" charset="0"/>
              </a:rPr>
              <a:t>　</a:t>
            </a:r>
          </a:p>
        </p:txBody>
      </p:sp>
      <p:sp>
        <p:nvSpPr>
          <p:cNvPr id="29" name="タイトル 1"/>
          <p:cNvSpPr txBox="1">
            <a:spLocks/>
          </p:cNvSpPr>
          <p:nvPr/>
        </p:nvSpPr>
        <p:spPr>
          <a:xfrm>
            <a:off x="1443275" y="5627128"/>
            <a:ext cx="2473407" cy="530843"/>
          </a:xfrm>
          <a:prstGeom prst="rect">
            <a:avLst/>
          </a:prstGeom>
          <a:noFill/>
          <a:ln>
            <a:noFill/>
          </a:ln>
        </p:spPr>
        <p:txBody>
          <a:bodyPr vert="horz" lIns="91440" tIns="45720" rIns="91440" bIns="45720" rtlCol="0" anchor="ctr">
            <a:noAutofit/>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pPr algn="l"/>
            <a:r>
              <a:rPr lang="ja-JP" altLang="en-US" sz="1800" b="1" dirty="0">
                <a:ln w="22225">
                  <a:noFill/>
                  <a:prstDash val="solid"/>
                </a:ln>
                <a:solidFill>
                  <a:sysClr val="windowText" lastClr="000000"/>
                </a:solidFill>
                <a:latin typeface="Bauhaus 93" panose="04030905020B02020C02" pitchFamily="82" charset="0"/>
              </a:rPr>
              <a:t>３０名程度（先着順）</a:t>
            </a:r>
          </a:p>
        </p:txBody>
      </p:sp>
      <p:sp>
        <p:nvSpPr>
          <p:cNvPr id="30" name="角丸四角形 29"/>
          <p:cNvSpPr/>
          <p:nvPr/>
        </p:nvSpPr>
        <p:spPr>
          <a:xfrm>
            <a:off x="189819" y="5049488"/>
            <a:ext cx="1129587" cy="531366"/>
          </a:xfrm>
          <a:prstGeom prst="round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rPr>
              <a:t>講師</a:t>
            </a:r>
          </a:p>
        </p:txBody>
      </p:sp>
      <p:sp>
        <p:nvSpPr>
          <p:cNvPr id="31" name="タイトル 1"/>
          <p:cNvSpPr txBox="1">
            <a:spLocks/>
          </p:cNvSpPr>
          <p:nvPr/>
        </p:nvSpPr>
        <p:spPr>
          <a:xfrm>
            <a:off x="1253456" y="5071959"/>
            <a:ext cx="5414725" cy="530843"/>
          </a:xfrm>
          <a:prstGeom prst="rect">
            <a:avLst/>
          </a:prstGeom>
          <a:noFill/>
          <a:ln>
            <a:noFill/>
          </a:ln>
        </p:spPr>
        <p:txBody>
          <a:bodyPr vert="horz" lIns="91440" tIns="45720" rIns="91440" bIns="45720" rtlCol="0" anchor="ctr">
            <a:noAutofit/>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pPr algn="l"/>
            <a:r>
              <a:rPr lang="ja-JP" altLang="en-US" sz="2000" b="1" dirty="0">
                <a:ln w="22225">
                  <a:noFill/>
                  <a:prstDash val="solid"/>
                </a:ln>
                <a:solidFill>
                  <a:sysClr val="windowText" lastClr="000000"/>
                </a:solidFill>
                <a:latin typeface="Bauhaus 93" panose="04030905020B02020C02" pitchFamily="82" charset="0"/>
              </a:rPr>
              <a:t>（</a:t>
            </a:r>
            <a:r>
              <a:rPr lang="ja-JP" altLang="en-US" sz="1800" b="1" dirty="0">
                <a:ln w="22225">
                  <a:noFill/>
                  <a:prstDash val="solid"/>
                </a:ln>
                <a:solidFill>
                  <a:sysClr val="windowText" lastClr="000000"/>
                </a:solidFill>
                <a:latin typeface="Bauhaus 93" panose="04030905020B02020C02" pitchFamily="82" charset="0"/>
              </a:rPr>
              <a:t>公財）自然農法国際研究開発センター</a:t>
            </a:r>
            <a:endParaRPr lang="en-US" altLang="ja-JP" sz="1800" b="1" dirty="0">
              <a:ln w="22225">
                <a:noFill/>
                <a:prstDash val="solid"/>
              </a:ln>
              <a:solidFill>
                <a:sysClr val="windowText" lastClr="000000"/>
              </a:solidFill>
              <a:latin typeface="Bauhaus 93" panose="04030905020B02020C02" pitchFamily="82" charset="0"/>
            </a:endParaRPr>
          </a:p>
          <a:p>
            <a:pPr algn="l"/>
            <a:r>
              <a:rPr lang="ja-JP" altLang="en-US" sz="1800" b="1" dirty="0">
                <a:ln w="22225">
                  <a:noFill/>
                  <a:prstDash val="solid"/>
                </a:ln>
                <a:solidFill>
                  <a:sysClr val="windowText" lastClr="000000"/>
                </a:solidFill>
                <a:latin typeface="Bauhaus 93" panose="04030905020B02020C02" pitchFamily="82" charset="0"/>
              </a:rPr>
              <a:t>　　　　フェロー　岩 石 真 嗣 氏</a:t>
            </a:r>
          </a:p>
        </p:txBody>
      </p:sp>
      <p:cxnSp>
        <p:nvCxnSpPr>
          <p:cNvPr id="13" name="直線コネクタ 12"/>
          <p:cNvCxnSpPr/>
          <p:nvPr/>
        </p:nvCxnSpPr>
        <p:spPr>
          <a:xfrm>
            <a:off x="-31894" y="7723758"/>
            <a:ext cx="6858000" cy="0"/>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sp>
        <p:nvSpPr>
          <p:cNvPr id="32" name="サブタイトル 2"/>
          <p:cNvSpPr txBox="1">
            <a:spLocks/>
          </p:cNvSpPr>
          <p:nvPr/>
        </p:nvSpPr>
        <p:spPr>
          <a:xfrm>
            <a:off x="0" y="7831811"/>
            <a:ext cx="6858000" cy="1777545"/>
          </a:xfrm>
          <a:prstGeom prst="rect">
            <a:avLst/>
          </a:prstGeom>
          <a:noFill/>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r>
              <a:rPr lang="ja-JP" altLang="en-US" sz="2000" b="1" dirty="0"/>
              <a:t>参加申込書</a:t>
            </a:r>
            <a:endParaRPr lang="en-US" altLang="ja-JP" sz="1400" b="1" dirty="0"/>
          </a:p>
          <a:p>
            <a:pPr algn="l"/>
            <a:r>
              <a:rPr lang="ja-JP" altLang="en-US" sz="1200" b="1" dirty="0"/>
              <a:t>　私は、農薬・除草剤を使わないお米づくり「いすみっこ」公開ほ場に申し込みます。</a:t>
            </a:r>
            <a:endParaRPr lang="en-US" altLang="ja-JP" sz="1200" b="1" dirty="0"/>
          </a:p>
          <a:p>
            <a:pPr algn="l"/>
            <a:endParaRPr lang="en-US" altLang="ja-JP" sz="1400" b="1" dirty="0"/>
          </a:p>
          <a:p>
            <a:pPr algn="l"/>
            <a:r>
              <a:rPr lang="ja-JP" altLang="en-US" sz="1400" b="1" dirty="0"/>
              <a:t>　</a:t>
            </a:r>
            <a:r>
              <a:rPr lang="ja-JP" altLang="en-US" sz="1400" b="1" u="sng" dirty="0"/>
              <a:t>氏名　　　　　　　　　　　　　</a:t>
            </a:r>
            <a:r>
              <a:rPr lang="ja-JP" altLang="en-US" sz="1400" b="1" dirty="0"/>
              <a:t>　</a:t>
            </a:r>
            <a:r>
              <a:rPr lang="ja-JP" altLang="en-US" sz="1400" b="1" u="sng" dirty="0"/>
              <a:t>住所　　　　　　　　　　　　　　　　　　</a:t>
            </a:r>
            <a:r>
              <a:rPr lang="en-US" altLang="ja-JP" sz="1400" b="1" u="sng" dirty="0">
                <a:solidFill>
                  <a:schemeClr val="bg1"/>
                </a:solidFill>
              </a:rPr>
              <a:t>.</a:t>
            </a:r>
          </a:p>
          <a:p>
            <a:pPr algn="l"/>
            <a:r>
              <a:rPr lang="ja-JP" altLang="en-US" sz="1400" b="1" u="sng" dirty="0"/>
              <a:t>　　　　　　　　　　　　　　　　　　</a:t>
            </a:r>
            <a:r>
              <a:rPr lang="ja-JP" altLang="en-US" sz="1400" b="1" u="sng" dirty="0">
                <a:solidFill>
                  <a:schemeClr val="bg1"/>
                </a:solidFill>
              </a:rPr>
              <a:t>　　</a:t>
            </a:r>
            <a:endParaRPr lang="en-US" altLang="ja-JP" sz="1400" b="1" u="sng" dirty="0">
              <a:solidFill>
                <a:schemeClr val="bg1"/>
              </a:solidFill>
            </a:endParaRPr>
          </a:p>
          <a:p>
            <a:pPr algn="l"/>
            <a:r>
              <a:rPr lang="ja-JP" altLang="en-US" sz="1400" b="1" dirty="0"/>
              <a:t>　</a:t>
            </a:r>
            <a:r>
              <a:rPr lang="ja-JP" altLang="en-US" sz="1400" b="1" u="sng" dirty="0"/>
              <a:t>℡（携帯）　　　　　　　　　　</a:t>
            </a:r>
            <a:r>
              <a:rPr lang="ja-JP" altLang="en-US" sz="1400" b="1" dirty="0"/>
              <a:t>　</a:t>
            </a:r>
            <a:r>
              <a:rPr lang="en-US" altLang="ja-JP" sz="1400" b="1" u="sng" dirty="0"/>
              <a:t>E-mail</a:t>
            </a:r>
            <a:r>
              <a:rPr lang="ja-JP" altLang="en-US" sz="1400" b="1" u="sng" dirty="0"/>
              <a:t>　　　　　　　　　　　　　 　 　　　</a:t>
            </a:r>
            <a:r>
              <a:rPr lang="en-US" altLang="ja-JP" sz="1400" b="1" u="sng" dirty="0">
                <a:solidFill>
                  <a:schemeClr val="bg1"/>
                </a:solidFill>
              </a:rPr>
              <a:t>.</a:t>
            </a:r>
          </a:p>
          <a:p>
            <a:pPr algn="r"/>
            <a:r>
              <a:rPr lang="en-US" altLang="ja-JP" sz="1200" b="1" dirty="0"/>
              <a:t>※</a:t>
            </a:r>
            <a:r>
              <a:rPr lang="ja-JP" altLang="en-US" sz="1200" b="1" dirty="0"/>
              <a:t>記入された個人情報は上記研修会の運営にのみ使用します。</a:t>
            </a:r>
            <a:endParaRPr lang="en-US" altLang="ja-JP" sz="1200" b="1" dirty="0"/>
          </a:p>
        </p:txBody>
      </p:sp>
      <p:sp>
        <p:nvSpPr>
          <p:cNvPr id="33" name="サブタイトル 2"/>
          <p:cNvSpPr txBox="1">
            <a:spLocks/>
          </p:cNvSpPr>
          <p:nvPr/>
        </p:nvSpPr>
        <p:spPr>
          <a:xfrm>
            <a:off x="119118" y="6857685"/>
            <a:ext cx="6872647" cy="891281"/>
          </a:xfrm>
          <a:prstGeom prst="rect">
            <a:avLst/>
          </a:prstGeom>
          <a:noFill/>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r>
              <a:rPr lang="en-US" altLang="ja-JP" sz="1400" b="1" dirty="0"/>
              <a:t>※</a:t>
            </a:r>
            <a:r>
              <a:rPr lang="ja-JP" altLang="en-US" sz="1400" b="1" dirty="0"/>
              <a:t>参加を希望される場合は、以下にご記入のうえＦＡＸ６３</a:t>
            </a:r>
            <a:r>
              <a:rPr lang="en-US" altLang="ja-JP" sz="1400" b="1" dirty="0"/>
              <a:t>‐</a:t>
            </a:r>
            <a:r>
              <a:rPr lang="ja-JP" altLang="en-US" sz="1400" b="1" dirty="0"/>
              <a:t>１２５２</a:t>
            </a:r>
            <a:r>
              <a:rPr lang="en-US" altLang="ja-JP" sz="1400" b="1" dirty="0"/>
              <a:t>(</a:t>
            </a:r>
            <a:r>
              <a:rPr lang="ja-JP" altLang="en-US" sz="1400" b="1" dirty="0"/>
              <a:t>送り状不要）</a:t>
            </a:r>
            <a:endParaRPr lang="en-US" altLang="ja-JP" sz="1400" b="1" dirty="0"/>
          </a:p>
          <a:p>
            <a:pPr algn="l"/>
            <a:r>
              <a:rPr lang="ja-JP" altLang="en-US" sz="1400" b="1" dirty="0"/>
              <a:t>　</a:t>
            </a:r>
            <a:r>
              <a:rPr lang="en-US" altLang="ja-JP" sz="1400" b="1" dirty="0"/>
              <a:t>E-mail</a:t>
            </a:r>
            <a:r>
              <a:rPr lang="ja-JP" altLang="en-US" sz="1400" b="1" dirty="0"/>
              <a:t>：</a:t>
            </a:r>
            <a:r>
              <a:rPr lang="en-US" altLang="ja-JP" sz="1400" b="1" u="sng" dirty="0">
                <a:hlinkClick r:id="rId2"/>
              </a:rPr>
              <a:t>seisan@city.isumi.lg.jp</a:t>
            </a:r>
            <a:r>
              <a:rPr lang="ja-JP" altLang="en-US" sz="1400" b="1" dirty="0"/>
              <a:t>（いすみ市農林課）にてお申込みください。</a:t>
            </a:r>
            <a:endParaRPr lang="en-US" altLang="ja-JP" sz="1400" b="1" dirty="0"/>
          </a:p>
          <a:p>
            <a:pPr algn="l"/>
            <a:r>
              <a:rPr lang="en-US" altLang="ja-JP" sz="1400" b="1" dirty="0"/>
              <a:t>【</a:t>
            </a:r>
            <a:r>
              <a:rPr lang="ja-JP" altLang="en-US" sz="1400" b="1" dirty="0"/>
              <a:t>申込期限　６月１２日</a:t>
            </a:r>
            <a:r>
              <a:rPr lang="en-US" altLang="ja-JP" sz="1400" b="1" dirty="0"/>
              <a:t>】</a:t>
            </a:r>
          </a:p>
        </p:txBody>
      </p:sp>
      <p:sp>
        <p:nvSpPr>
          <p:cNvPr id="36" name="タイトル 1"/>
          <p:cNvSpPr txBox="1">
            <a:spLocks/>
          </p:cNvSpPr>
          <p:nvPr/>
        </p:nvSpPr>
        <p:spPr>
          <a:xfrm>
            <a:off x="1443275" y="6251307"/>
            <a:ext cx="4010717" cy="530843"/>
          </a:xfrm>
          <a:prstGeom prst="rect">
            <a:avLst/>
          </a:prstGeom>
          <a:noFill/>
          <a:ln>
            <a:noFill/>
          </a:ln>
        </p:spPr>
        <p:txBody>
          <a:bodyPr vert="horz" lIns="91440" tIns="45720" rIns="91440" bIns="45720" rtlCol="0" anchor="ctr">
            <a:noAutofit/>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pPr algn="l"/>
            <a:r>
              <a:rPr lang="ja-JP" altLang="en-US" sz="1800" b="1" dirty="0">
                <a:ln w="22225">
                  <a:noFill/>
                  <a:prstDash val="solid"/>
                </a:ln>
                <a:solidFill>
                  <a:sysClr val="windowText" lastClr="000000"/>
                </a:solidFill>
                <a:latin typeface="Bauhaus 93" panose="04030905020B02020C02" pitchFamily="82" charset="0"/>
              </a:rPr>
              <a:t>いすみ市役所農林課　有機農業推進班</a:t>
            </a:r>
            <a:endParaRPr lang="en-US" altLang="ja-JP" sz="1800" b="1" dirty="0">
              <a:ln w="22225">
                <a:noFill/>
                <a:prstDash val="solid"/>
              </a:ln>
              <a:solidFill>
                <a:sysClr val="windowText" lastClr="000000"/>
              </a:solidFill>
              <a:latin typeface="Bauhaus 93" panose="04030905020B02020C02" pitchFamily="82" charset="0"/>
            </a:endParaRPr>
          </a:p>
          <a:p>
            <a:pPr algn="l"/>
            <a:r>
              <a:rPr lang="ja-JP" altLang="en-US" sz="1400" b="1" dirty="0">
                <a:ln w="22225">
                  <a:noFill/>
                  <a:prstDash val="solid"/>
                </a:ln>
                <a:solidFill>
                  <a:sysClr val="windowText" lastClr="000000"/>
                </a:solidFill>
                <a:latin typeface="Bauhaus 93" panose="04030905020B02020C02" pitchFamily="82" charset="0"/>
              </a:rPr>
              <a:t>ＴＥＬ６２</a:t>
            </a:r>
            <a:r>
              <a:rPr lang="en-US" altLang="ja-JP" sz="1400" b="1" dirty="0">
                <a:ln w="22225">
                  <a:noFill/>
                  <a:prstDash val="solid"/>
                </a:ln>
                <a:solidFill>
                  <a:sysClr val="windowText" lastClr="000000"/>
                </a:solidFill>
                <a:latin typeface="Bauhaus 93" panose="04030905020B02020C02" pitchFamily="82" charset="0"/>
              </a:rPr>
              <a:t>-</a:t>
            </a:r>
            <a:r>
              <a:rPr lang="ja-JP" altLang="en-US" sz="1400" b="1" dirty="0">
                <a:ln w="22225">
                  <a:noFill/>
                  <a:prstDash val="solid"/>
                </a:ln>
                <a:solidFill>
                  <a:sysClr val="windowText" lastClr="000000"/>
                </a:solidFill>
                <a:latin typeface="Bauhaus 93" panose="04030905020B02020C02" pitchFamily="82" charset="0"/>
              </a:rPr>
              <a:t>１５１５</a:t>
            </a:r>
          </a:p>
        </p:txBody>
      </p:sp>
      <p:sp>
        <p:nvSpPr>
          <p:cNvPr id="39" name="楕円 38"/>
          <p:cNvSpPr/>
          <p:nvPr/>
        </p:nvSpPr>
        <p:spPr>
          <a:xfrm>
            <a:off x="5198402" y="3443317"/>
            <a:ext cx="1583871" cy="786544"/>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bg1"/>
                </a:solidFill>
              </a:rPr>
              <a:t>参加費</a:t>
            </a:r>
            <a:endParaRPr kumimoji="1" lang="en-US" altLang="ja-JP" sz="2400" b="1" dirty="0">
              <a:solidFill>
                <a:schemeClr val="bg1"/>
              </a:solidFill>
            </a:endParaRPr>
          </a:p>
          <a:p>
            <a:pPr algn="ctr"/>
            <a:r>
              <a:rPr kumimoji="1" lang="ja-JP" altLang="en-US" sz="2400" b="1" dirty="0">
                <a:solidFill>
                  <a:schemeClr val="bg1"/>
                </a:solidFill>
              </a:rPr>
              <a:t>無料</a:t>
            </a:r>
          </a:p>
        </p:txBody>
      </p:sp>
      <p:pic>
        <p:nvPicPr>
          <p:cNvPr id="40" name="図 3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74129" y="4873967"/>
            <a:ext cx="1576189" cy="1484618"/>
          </a:xfrm>
          <a:prstGeom prst="rect">
            <a:avLst/>
          </a:prstGeom>
        </p:spPr>
      </p:pic>
      <p:sp>
        <p:nvSpPr>
          <p:cNvPr id="41" name="角丸四角形 40"/>
          <p:cNvSpPr/>
          <p:nvPr/>
        </p:nvSpPr>
        <p:spPr>
          <a:xfrm>
            <a:off x="189819" y="6218267"/>
            <a:ext cx="1129587" cy="531366"/>
          </a:xfrm>
          <a:prstGeom prst="round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300" b="1" dirty="0">
                <a:solidFill>
                  <a:schemeClr val="tx1"/>
                </a:solidFill>
              </a:rPr>
              <a:t>問合せ</a:t>
            </a:r>
          </a:p>
        </p:txBody>
      </p:sp>
    </p:spTree>
    <p:extLst>
      <p:ext uri="{BB962C8B-B14F-4D97-AF65-F5344CB8AC3E}">
        <p14:creationId xmlns:p14="http://schemas.microsoft.com/office/powerpoint/2010/main" val="322833380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1392</TotalTime>
  <Words>305</Words>
  <Application>Microsoft Office PowerPoint</Application>
  <PresentationFormat>A4 210 x 297 mm</PresentationFormat>
  <Paragraphs>31</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游ゴシック</vt:lpstr>
      <vt:lpstr>Arial</vt:lpstr>
      <vt:lpstr>Bauhaus 93</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有機稲作を はじめてみませんか？</dc:title>
  <dc:creator>Windows ユーザー</dc:creator>
  <cp:lastModifiedBy>YFU24R216</cp:lastModifiedBy>
  <cp:revision>80</cp:revision>
  <cp:lastPrinted>2024-04-16T10:53:13Z</cp:lastPrinted>
  <dcterms:created xsi:type="dcterms:W3CDTF">2022-03-20T03:32:45Z</dcterms:created>
  <dcterms:modified xsi:type="dcterms:W3CDTF">2026-04-06T01:19:13Z</dcterms:modified>
</cp:coreProperties>
</file>