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游ゴシック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游ゴシック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ctr">
              <a:lnSpc>
                <a:spcPct val="90000"/>
              </a:lnSpc>
              <a:buNone/>
            </a:pPr>
            <a:r>
              <a:rPr b="0" lang="ja-JP" sz="6000" spc="-1" strike="noStrike">
                <a:solidFill>
                  <a:srgbClr val="000000"/>
                </a:solidFill>
                <a:latin typeface="游ゴシック Light"/>
              </a:rPr>
              <a:t>マスター タイトルの書式設定</a:t>
            </a:r>
            <a:endParaRPr b="0" lang="en-US" sz="60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  <a:buNone/>
            </a:pPr>
            <a:fld id="{3B2CEADC-3421-4ED4-ABE4-DE17F40349E1}" type="datetime">
              <a:rPr b="0" lang="en-US" sz="1200" spc="-1" strike="noStrike">
                <a:solidFill>
                  <a:srgbClr val="8b8b8b"/>
                </a:solidFill>
                <a:latin typeface="游ゴシック"/>
              </a:rPr>
              <a:t>1/30/26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  <a:buNone/>
            </a:pPr>
            <a:fld id="{91D1550D-E362-42D5-9FD9-F2A0257EBAF0}" type="slidenum">
              <a:rPr b="0" lang="en-US" sz="1200" spc="-1" strike="noStrike">
                <a:solidFill>
                  <a:srgbClr val="8b8b8b"/>
                </a:solidFill>
                <a:latin typeface="游ゴシック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511280" y="65880"/>
            <a:ext cx="9143640" cy="5623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 algn="ctr">
              <a:lnSpc>
                <a:spcPct val="90000"/>
              </a:lnSpc>
              <a:buNone/>
            </a:pPr>
            <a:r>
              <a:rPr b="1" lang="ja-JP" sz="3200" spc="-1" strike="noStrike">
                <a:solidFill>
                  <a:srgbClr val="000000"/>
                </a:solidFill>
                <a:latin typeface="Meiryo UI"/>
                <a:ea typeface="Meiryo UI"/>
              </a:rPr>
              <a:t>電子申請届出システムデモ環境ご利用にあたり</a:t>
            </a:r>
            <a:endParaRPr b="0" lang="en-US" sz="3200" spc="-1" strike="noStrike">
              <a:solidFill>
                <a:srgbClr val="000000"/>
              </a:solidFill>
              <a:latin typeface="游ゴシック"/>
            </a:endParaRPr>
          </a:p>
        </p:txBody>
      </p:sp>
      <p:sp>
        <p:nvSpPr>
          <p:cNvPr id="41" name="正方形/長方形 12"/>
          <p:cNvSpPr/>
          <p:nvPr/>
        </p:nvSpPr>
        <p:spPr>
          <a:xfrm>
            <a:off x="533880" y="745200"/>
            <a:ext cx="11199240" cy="5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800" spc="-1" strike="noStrike">
              <a:latin typeface="Arial"/>
            </a:endParaRPr>
          </a:p>
        </p:txBody>
      </p:sp>
      <p:grpSp>
        <p:nvGrpSpPr>
          <p:cNvPr id="42" name="グループ化 25"/>
          <p:cNvGrpSpPr/>
          <p:nvPr/>
        </p:nvGrpSpPr>
        <p:grpSpPr>
          <a:xfrm>
            <a:off x="433440" y="3164760"/>
            <a:ext cx="11380680" cy="1237320"/>
            <a:chOff x="433440" y="3164760"/>
            <a:chExt cx="11380680" cy="1237320"/>
          </a:xfrm>
        </p:grpSpPr>
        <p:grpSp>
          <p:nvGrpSpPr>
            <p:cNvPr id="43" name="グループ化 15"/>
            <p:cNvGrpSpPr/>
            <p:nvPr/>
          </p:nvGrpSpPr>
          <p:grpSpPr>
            <a:xfrm>
              <a:off x="433440" y="3379320"/>
              <a:ext cx="11380680" cy="1022760"/>
              <a:chOff x="433440" y="3379320"/>
              <a:chExt cx="11380680" cy="1022760"/>
            </a:xfrm>
          </p:grpSpPr>
          <p:sp>
            <p:nvSpPr>
              <p:cNvPr id="44" name="正方形/長方形 8"/>
              <p:cNvSpPr/>
              <p:nvPr/>
            </p:nvSpPr>
            <p:spPr>
              <a:xfrm>
                <a:off x="433440" y="3379320"/>
                <a:ext cx="11380680" cy="826200"/>
              </a:xfrm>
              <a:prstGeom prst="rect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45" name="テキスト ボックス 9"/>
              <p:cNvSpPr/>
              <p:nvPr/>
            </p:nvSpPr>
            <p:spPr>
              <a:xfrm>
                <a:off x="533880" y="3429000"/>
                <a:ext cx="11199240" cy="973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>
                  <a:lnSpc>
                    <a:spcPct val="100000"/>
                  </a:lnSpc>
                  <a:buNone/>
                </a:pPr>
                <a:endParaRPr b="0" lang="en-US" sz="1800" spc="-1" strike="noStrike">
                  <a:latin typeface="Arial"/>
                </a:endParaRPr>
              </a:p>
              <a:p>
                <a:pPr>
                  <a:lnSpc>
                    <a:spcPct val="100000"/>
                  </a:lnSpc>
                  <a:buNone/>
                </a:pPr>
                <a:r>
                  <a:rPr b="1" lang="ja-JP" sz="1400" spc="-1" strike="noStrike">
                    <a:solidFill>
                      <a:srgbClr val="000000"/>
                    </a:solidFill>
                    <a:latin typeface="游ゴシック"/>
                  </a:rPr>
                  <a:t>・接続したページの背景が水色でページ左上の名称が「デモ電子申請届出システム」となっていることをご確認ください。</a:t>
                </a:r>
                <a:endParaRPr b="0" lang="en-US" sz="1400" spc="-1" strike="noStrike">
                  <a:latin typeface="Arial"/>
                </a:endParaRPr>
              </a:p>
              <a:p>
                <a:pPr>
                  <a:lnSpc>
                    <a:spcPct val="100000"/>
                  </a:lnSpc>
                  <a:buNone/>
                </a:pPr>
                <a:r>
                  <a:rPr b="1" lang="ja-JP" sz="1400" spc="-1" strike="noStrike">
                    <a:solidFill>
                      <a:srgbClr val="000000"/>
                    </a:solidFill>
                    <a:latin typeface="游ゴシック"/>
                  </a:rPr>
                  <a:t>（本番環境はページ背景が白、名称が「電子申請届出システム」となっております。）</a:t>
                </a:r>
                <a:endParaRPr b="0" lang="en-US" sz="1400" spc="-1" strike="noStrike">
                  <a:latin typeface="Arial"/>
                </a:endParaRPr>
              </a:p>
              <a:p>
                <a:pPr>
                  <a:lnSpc>
                    <a:spcPct val="100000"/>
                  </a:lnSpc>
                  <a:buNone/>
                </a:pPr>
                <a:endParaRPr b="0" lang="en-US" sz="1400" spc="-1" strike="noStrike">
                  <a:latin typeface="Arial"/>
                </a:endParaRPr>
              </a:p>
            </p:txBody>
          </p:sp>
        </p:grpSp>
        <p:sp>
          <p:nvSpPr>
            <p:cNvPr id="46" name="楕円 22"/>
            <p:cNvSpPr/>
            <p:nvPr/>
          </p:nvSpPr>
          <p:spPr>
            <a:xfrm>
              <a:off x="473400" y="3164760"/>
              <a:ext cx="1578960" cy="50688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  <a:buNone/>
              </a:pPr>
              <a:r>
                <a:rPr b="1" lang="ja-JP" sz="1800" spc="-1" strike="noStrike">
                  <a:solidFill>
                    <a:srgbClr val="000000"/>
                  </a:solidFill>
                  <a:latin typeface="游ゴシック"/>
                </a:rPr>
                <a:t>確認事項</a:t>
              </a:r>
              <a:endParaRPr b="0" lang="en-US" sz="1800" spc="-1" strike="noStrike">
                <a:latin typeface="Arial"/>
              </a:endParaRPr>
            </a:p>
          </p:txBody>
        </p:sp>
      </p:grpSp>
      <p:sp>
        <p:nvSpPr>
          <p:cNvPr id="47" name="正方形/長方形 28"/>
          <p:cNvSpPr/>
          <p:nvPr/>
        </p:nvSpPr>
        <p:spPr>
          <a:xfrm>
            <a:off x="117720" y="99360"/>
            <a:ext cx="1901520" cy="470880"/>
          </a:xfrm>
          <a:prstGeom prst="rect">
            <a:avLst/>
          </a:prstGeom>
          <a:solidFill>
            <a:srgbClr val="ffff0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ja-JP" sz="2000" spc="-1" strike="noStrike">
                <a:solidFill>
                  <a:srgbClr val="000000"/>
                </a:solidFill>
                <a:latin typeface="游ゴシック"/>
              </a:rPr>
              <a:t>事業所向け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8" name="正方形/長方形 2"/>
          <p:cNvSpPr/>
          <p:nvPr/>
        </p:nvSpPr>
        <p:spPr>
          <a:xfrm>
            <a:off x="523800" y="623880"/>
            <a:ext cx="11259720" cy="5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ja-JP" sz="1400" spc="-1" strike="noStrike">
                <a:solidFill>
                  <a:srgbClr val="000000"/>
                </a:solidFill>
                <a:latin typeface="游ゴシック"/>
              </a:rPr>
              <a:t>デモ環境では、共通</a:t>
            </a:r>
            <a:r>
              <a:rPr b="1" lang="en-US" sz="1400" spc="-1" strike="noStrike">
                <a:solidFill>
                  <a:srgbClr val="000000"/>
                </a:solidFill>
                <a:latin typeface="游ゴシック"/>
              </a:rPr>
              <a:t>ID</a:t>
            </a:r>
            <a:r>
              <a:rPr b="1" lang="ja-JP" sz="1400" spc="-1" strike="noStrike">
                <a:solidFill>
                  <a:srgbClr val="000000"/>
                </a:solidFill>
                <a:latin typeface="游ゴシック"/>
              </a:rPr>
              <a:t>を使い申請・届出の試行が可能です。機能把握や業務検討等にご活用ください。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ja-JP" sz="1400" spc="-1" strike="noStrike">
                <a:solidFill>
                  <a:srgbClr val="000000"/>
                </a:solidFill>
                <a:latin typeface="游ゴシック"/>
              </a:rPr>
              <a:t>なお、本番環境をご利用の際のログインは</a:t>
            </a:r>
            <a:r>
              <a:rPr b="1" lang="en-US" sz="1400" spc="-1" strike="noStrike">
                <a:solidFill>
                  <a:srgbClr val="000000"/>
                </a:solidFill>
                <a:latin typeface="游ゴシック"/>
              </a:rPr>
              <a:t>G</a:t>
            </a:r>
            <a:r>
              <a:rPr b="1" lang="ja-JP" sz="1400" spc="-1" strike="noStrike">
                <a:solidFill>
                  <a:srgbClr val="000000"/>
                </a:solidFill>
                <a:latin typeface="游ゴシック"/>
              </a:rPr>
              <a:t>ビズ</a:t>
            </a:r>
            <a:r>
              <a:rPr b="1" lang="en-US" sz="1400" spc="-1" strike="noStrike">
                <a:solidFill>
                  <a:srgbClr val="000000"/>
                </a:solidFill>
                <a:latin typeface="游ゴシック"/>
              </a:rPr>
              <a:t>ID</a:t>
            </a:r>
            <a:r>
              <a:rPr b="1" lang="ja-JP" sz="1400" spc="-1" strike="noStrike">
                <a:solidFill>
                  <a:srgbClr val="000000"/>
                </a:solidFill>
                <a:latin typeface="游ゴシック"/>
              </a:rPr>
              <a:t>が必須となります。</a:t>
            </a:r>
            <a:endParaRPr b="0" lang="en-US" sz="1400" spc="-1" strike="noStrike">
              <a:latin typeface="Arial"/>
            </a:endParaRPr>
          </a:p>
        </p:txBody>
      </p:sp>
      <p:grpSp>
        <p:nvGrpSpPr>
          <p:cNvPr id="49" name="グループ化 5"/>
          <p:cNvGrpSpPr/>
          <p:nvPr/>
        </p:nvGrpSpPr>
        <p:grpSpPr>
          <a:xfrm>
            <a:off x="433440" y="1072080"/>
            <a:ext cx="11380680" cy="2091240"/>
            <a:chOff x="433440" y="1072080"/>
            <a:chExt cx="11380680" cy="2091240"/>
          </a:xfrm>
        </p:grpSpPr>
        <p:grpSp>
          <p:nvGrpSpPr>
            <p:cNvPr id="50" name="グループ化 24"/>
            <p:cNvGrpSpPr/>
            <p:nvPr/>
          </p:nvGrpSpPr>
          <p:grpSpPr>
            <a:xfrm>
              <a:off x="433440" y="1072080"/>
              <a:ext cx="11380680" cy="2091240"/>
              <a:chOff x="433440" y="1072080"/>
              <a:chExt cx="11380680" cy="2091240"/>
            </a:xfrm>
          </p:grpSpPr>
          <p:sp>
            <p:nvSpPr>
              <p:cNvPr id="51" name="正方形/長方形 6"/>
              <p:cNvSpPr/>
              <p:nvPr/>
            </p:nvSpPr>
            <p:spPr>
              <a:xfrm>
                <a:off x="433440" y="1353600"/>
                <a:ext cx="11380680" cy="1809720"/>
              </a:xfrm>
              <a:prstGeom prst="rect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52" name="楕円 23"/>
              <p:cNvSpPr/>
              <p:nvPr/>
            </p:nvSpPr>
            <p:spPr>
              <a:xfrm>
                <a:off x="533880" y="1072080"/>
                <a:ext cx="2229120" cy="5616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>
                  <a:lnSpc>
                    <a:spcPct val="100000"/>
                  </a:lnSpc>
                  <a:buNone/>
                </a:pPr>
                <a:r>
                  <a:rPr b="1" lang="ja-JP" sz="1800" spc="-1" strike="noStrike">
                    <a:solidFill>
                      <a:srgbClr val="000000"/>
                    </a:solidFill>
                    <a:latin typeface="游ゴシック"/>
                  </a:rPr>
                  <a:t>接続について</a:t>
                </a:r>
                <a:endParaRPr b="0" lang="en-US" sz="1800" spc="-1" strike="noStrike">
                  <a:latin typeface="Arial"/>
                </a:endParaRPr>
              </a:p>
            </p:txBody>
          </p:sp>
        </p:grpSp>
        <p:sp>
          <p:nvSpPr>
            <p:cNvPr id="53" name="正方形/長方形 3"/>
            <p:cNvSpPr/>
            <p:nvPr/>
          </p:nvSpPr>
          <p:spPr>
            <a:xfrm>
              <a:off x="554040" y="1488600"/>
              <a:ext cx="11169000" cy="1582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>
                <a:lnSpc>
                  <a:spcPct val="100000"/>
                </a:lnSpc>
                <a:buNone/>
              </a:pP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申請届出</a:t>
              </a:r>
              <a:r>
                <a:rPr b="1" lang="en-US" sz="1400" spc="-1" strike="noStrike">
                  <a:solidFill>
                    <a:srgbClr val="000000"/>
                  </a:solidFill>
                  <a:latin typeface="游ゴシック"/>
                </a:rPr>
                <a:t>URL</a:t>
              </a: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：【</a:t>
              </a:r>
              <a:r>
                <a:rPr b="1" lang="en-US" sz="1400" spc="-1" strike="noStrike">
                  <a:solidFill>
                    <a:srgbClr val="000000"/>
                  </a:solidFill>
                  <a:latin typeface="游ゴシック"/>
                </a:rPr>
                <a:t>https://demo.kaigokensaku.mhlw.go.jp/shinsei/</a:t>
              </a: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】</a:t>
              </a:r>
              <a:endParaRPr b="0" lang="en-US" sz="1400" spc="-1" strike="noStrike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ログイン</a:t>
              </a:r>
              <a:r>
                <a:rPr b="1" lang="en-US" sz="1400" spc="-1" strike="noStrike">
                  <a:solidFill>
                    <a:srgbClr val="000000"/>
                  </a:solidFill>
                  <a:latin typeface="游ゴシック"/>
                </a:rPr>
                <a:t>ID</a:t>
              </a: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：以下いずれかの</a:t>
              </a:r>
              <a:r>
                <a:rPr b="1" lang="en-US" sz="1400" spc="-1" strike="noStrike">
                  <a:solidFill>
                    <a:srgbClr val="000000"/>
                  </a:solidFill>
                  <a:latin typeface="游ゴシック"/>
                </a:rPr>
                <a:t>ID</a:t>
              </a: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をご利用ください。</a:t>
              </a:r>
              <a:endParaRPr b="0" lang="en-US" sz="1400" spc="-1" strike="noStrike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（デモ環境のログイン画面でも「ログインアカウントについて」を押下することで同様の</a:t>
              </a:r>
              <a:r>
                <a:rPr b="1" lang="en-US" sz="1400" spc="-1" strike="noStrike">
                  <a:solidFill>
                    <a:srgbClr val="000000"/>
                  </a:solidFill>
                  <a:latin typeface="游ゴシック"/>
                </a:rPr>
                <a:t>ID</a:t>
              </a: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とパスワードをご確認いただけます。）</a:t>
              </a:r>
              <a:endParaRPr b="0" lang="en-US" sz="1400" spc="-1" strike="noStrike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　　　　　　　　「 </a:t>
              </a:r>
              <a:r>
                <a:rPr b="1" lang="en-US" sz="1400" spc="-1" strike="noStrike">
                  <a:solidFill>
                    <a:srgbClr val="000000"/>
                  </a:solidFill>
                  <a:latin typeface="游ゴシック"/>
                </a:rPr>
                <a:t>demo1@kaigokensaku.mhlw.go.jp</a:t>
              </a: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」</a:t>
              </a:r>
              <a:endParaRPr b="0" lang="en-US" sz="1400" spc="-1" strike="noStrike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　　　　　　　　「 </a:t>
              </a:r>
              <a:r>
                <a:rPr b="1" lang="en-US" sz="1400" spc="-1" strike="noStrike">
                  <a:solidFill>
                    <a:srgbClr val="000000"/>
                  </a:solidFill>
                  <a:latin typeface="游ゴシック"/>
                </a:rPr>
                <a:t>demo2@kaigokensaku.mhlw.go.jp</a:t>
              </a: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」</a:t>
              </a:r>
              <a:endParaRPr b="0" lang="en-US" sz="1400" spc="-1" strike="noStrike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　　　　　　　　「 </a:t>
              </a:r>
              <a:r>
                <a:rPr b="1" lang="en-US" sz="1400" spc="-1" strike="noStrike">
                  <a:solidFill>
                    <a:srgbClr val="000000"/>
                  </a:solidFill>
                  <a:latin typeface="游ゴシック"/>
                </a:rPr>
                <a:t>demo3@kaigokensaku.mhlw.go.jp</a:t>
              </a: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」</a:t>
              </a:r>
              <a:endParaRPr b="0" lang="en-US" sz="1400" spc="-1" strike="noStrike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パスワード：「</a:t>
              </a:r>
              <a:r>
                <a:rPr b="1" lang="en-US" sz="1400" spc="-1" strike="noStrike">
                  <a:solidFill>
                    <a:srgbClr val="000000"/>
                  </a:solidFill>
                  <a:latin typeface="游ゴシック"/>
                </a:rPr>
                <a:t>password</a:t>
              </a: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」（上記</a:t>
              </a:r>
              <a:r>
                <a:rPr b="1" lang="en-US" sz="1400" spc="-1" strike="noStrike">
                  <a:solidFill>
                    <a:srgbClr val="000000"/>
                  </a:solidFill>
                  <a:latin typeface="游ゴシック"/>
                </a:rPr>
                <a:t>ID</a:t>
              </a: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全てと共通のパスワードです。）</a:t>
              </a:r>
              <a:endParaRPr b="0" lang="en-US" sz="1400" spc="-1" strike="noStrike">
                <a:latin typeface="Arial"/>
              </a:endParaRPr>
            </a:p>
          </p:txBody>
        </p:sp>
      </p:grpSp>
      <p:grpSp>
        <p:nvGrpSpPr>
          <p:cNvPr id="54" name="グループ化 10"/>
          <p:cNvGrpSpPr/>
          <p:nvPr/>
        </p:nvGrpSpPr>
        <p:grpSpPr>
          <a:xfrm>
            <a:off x="433440" y="4227120"/>
            <a:ext cx="11380680" cy="2167920"/>
            <a:chOff x="433440" y="4227120"/>
            <a:chExt cx="11380680" cy="2167920"/>
          </a:xfrm>
        </p:grpSpPr>
        <p:grpSp>
          <p:nvGrpSpPr>
            <p:cNvPr id="55" name="グループ化 26"/>
            <p:cNvGrpSpPr/>
            <p:nvPr/>
          </p:nvGrpSpPr>
          <p:grpSpPr>
            <a:xfrm>
              <a:off x="433440" y="4227120"/>
              <a:ext cx="11380680" cy="2162520"/>
              <a:chOff x="433440" y="4227120"/>
              <a:chExt cx="11380680" cy="2162520"/>
            </a:xfrm>
          </p:grpSpPr>
          <p:grpSp>
            <p:nvGrpSpPr>
              <p:cNvPr id="56" name="グループ化 20"/>
              <p:cNvGrpSpPr/>
              <p:nvPr/>
            </p:nvGrpSpPr>
            <p:grpSpPr>
              <a:xfrm>
                <a:off x="433440" y="4477320"/>
                <a:ext cx="11380680" cy="1912320"/>
                <a:chOff x="433440" y="4477320"/>
                <a:chExt cx="11380680" cy="1912320"/>
              </a:xfrm>
            </p:grpSpPr>
            <p:sp>
              <p:nvSpPr>
                <p:cNvPr id="57" name="正方形/長方形 17"/>
                <p:cNvSpPr/>
                <p:nvPr/>
              </p:nvSpPr>
              <p:spPr>
                <a:xfrm>
                  <a:off x="433440" y="4477320"/>
                  <a:ext cx="11380680" cy="1912320"/>
                </a:xfrm>
                <a:prstGeom prst="rect">
                  <a:avLst/>
                </a:prstGeom>
                <a:no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/>
              </p:style>
            </p:sp>
            <p:sp>
              <p:nvSpPr>
                <p:cNvPr id="58" name="正方形/長方形 19"/>
                <p:cNvSpPr/>
                <p:nvPr/>
              </p:nvSpPr>
              <p:spPr>
                <a:xfrm>
                  <a:off x="543960" y="4560480"/>
                  <a:ext cx="11199240" cy="51660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spAutoFit/>
                </a:bodyPr>
                <a:p>
                  <a:pPr>
                    <a:lnSpc>
                      <a:spcPct val="100000"/>
                    </a:lnSpc>
                    <a:buNone/>
                  </a:pPr>
                  <a:endParaRPr b="0" lang="en-US" sz="1800" spc="-1" strike="noStrike">
                    <a:latin typeface="Arial"/>
                  </a:endParaRPr>
                </a:p>
                <a:p>
                  <a:pPr>
                    <a:lnSpc>
                      <a:spcPct val="100000"/>
                    </a:lnSpc>
                    <a:buNone/>
                  </a:pPr>
                  <a:endParaRPr b="0" lang="en-US" sz="1800" spc="-1" strike="noStrike">
                    <a:latin typeface="Arial"/>
                  </a:endParaRPr>
                </a:p>
              </p:txBody>
            </p:sp>
          </p:grpSp>
          <p:sp>
            <p:nvSpPr>
              <p:cNvPr id="59" name="楕円 21"/>
              <p:cNvSpPr/>
              <p:nvPr/>
            </p:nvSpPr>
            <p:spPr>
              <a:xfrm>
                <a:off x="543960" y="4227120"/>
                <a:ext cx="1360080" cy="49896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>
                  <a:lnSpc>
                    <a:spcPct val="100000"/>
                  </a:lnSpc>
                  <a:buNone/>
                </a:pPr>
                <a:r>
                  <a:rPr b="1" lang="ja-JP" sz="2000" spc="-1" strike="noStrike">
                    <a:solidFill>
                      <a:srgbClr val="ff0000"/>
                    </a:solidFill>
                    <a:highlight>
                      <a:srgbClr val="ffff00"/>
                    </a:highlight>
                    <a:latin typeface="游ゴシック"/>
                  </a:rPr>
                  <a:t>注意点</a:t>
                </a:r>
                <a:endParaRPr b="0" lang="en-US" sz="2000" spc="-1" strike="noStrike">
                  <a:latin typeface="Arial"/>
                </a:endParaRPr>
              </a:p>
            </p:txBody>
          </p:sp>
        </p:grpSp>
        <p:sp>
          <p:nvSpPr>
            <p:cNvPr id="60" name="正方形/長方形 4"/>
            <p:cNvSpPr/>
            <p:nvPr/>
          </p:nvSpPr>
          <p:spPr>
            <a:xfrm>
              <a:off x="533880" y="4599720"/>
              <a:ext cx="11098440" cy="1795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>
                <a:lnSpc>
                  <a:spcPct val="100000"/>
                </a:lnSpc>
                <a:buNone/>
              </a:pP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・デモ環境では、全自治体が申請先として選択可能です。申請後の自治体での受付以降の処理は原則行われません。</a:t>
              </a:r>
              <a:endParaRPr b="0" lang="en-US" sz="1400" spc="-1" strike="noStrike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・デモ用のログインアカウントは共有です。同一のログインアカウントを複数のユーザが利用可能です。</a:t>
              </a:r>
              <a:endParaRPr b="0" lang="en-US" sz="1400" spc="-1" strike="noStrike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・同一のログインアカウントで入力された情報は相互に閲覧・利用可能です。個人情報や機密情報は入力しないでください。</a:t>
              </a:r>
              <a:endParaRPr b="0" lang="en-US" sz="1400" spc="-1" strike="noStrike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・入力した申請届出データは毎日</a:t>
              </a:r>
              <a:r>
                <a:rPr b="1" lang="en-US" sz="1400" spc="-1" strike="noStrike">
                  <a:solidFill>
                    <a:srgbClr val="000000"/>
                  </a:solidFill>
                  <a:latin typeface="游ゴシック"/>
                </a:rPr>
                <a:t>24</a:t>
              </a: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時に削除します。翌日は利用できませんのでご注意意ください。</a:t>
              </a:r>
              <a:endParaRPr b="0" lang="en-US" sz="1400" spc="-1" strike="noStrike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・申請時及び、受付時にメール送付はありません。</a:t>
              </a:r>
              <a:endParaRPr b="0" lang="en-US" sz="1400" spc="-1" strike="noStrike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・デモ環境の仕様・操作方法について</a:t>
              </a:r>
              <a:endParaRPr b="0" lang="en-US" sz="1400" spc="-1" strike="noStrike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のお問い合わせは原則受け付けておりません。</a:t>
              </a:r>
              <a:br/>
              <a:r>
                <a:rPr b="1" lang="ja-JP" sz="1400" spc="-1" strike="noStrike">
                  <a:solidFill>
                    <a:srgbClr val="000000"/>
                  </a:solidFill>
                  <a:latin typeface="游ゴシック"/>
                </a:rPr>
                <a:t>・操作方法につきましては「ヘルプ」画面の操作マニュアル・操作ガイドをご参照ください。</a:t>
              </a:r>
              <a:endParaRPr b="0" lang="en-US" sz="1400" spc="-1" strike="noStrike">
                <a:latin typeface="Arial"/>
              </a:endParaRPr>
            </a:p>
          </p:txBody>
        </p:sp>
      </p:grpSp>
      <p:sp>
        <p:nvSpPr>
          <p:cNvPr id="61" name="正方形/長方形 11"/>
          <p:cNvSpPr/>
          <p:nvPr/>
        </p:nvSpPr>
        <p:spPr>
          <a:xfrm>
            <a:off x="8697960" y="6440400"/>
            <a:ext cx="3115800" cy="33012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ja-JP" sz="1800" spc="-1" strike="noStrike">
                <a:solidFill>
                  <a:srgbClr val="808080"/>
                </a:solidFill>
                <a:latin typeface="游ゴシック"/>
              </a:rPr>
              <a:t>いすみ市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1504</TotalTime>
  <Application>LibreOffice/7.2.6.2$Windows_X86_64 LibreOffice_project/b0ec3a565991f7569a5a7f5d24fed7f52653d754</Application>
  <AppVersion>15.0000</AppVersion>
  <Words>376</Words>
  <Paragraphs>25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2023-11-09T08:25:40Z</dcterms:created>
  <dc:creator/>
  <dc:description/>
  <dc:language>ja-JP</dc:language>
  <cp:lastModifiedBy/>
  <cp:lastPrinted>2023-11-22T07:32:06Z</cp:lastPrinted>
  <dcterms:modified xsi:type="dcterms:W3CDTF">2026-01-30T18:46:57Z</dcterms:modified>
  <cp:revision>30</cp:revision>
  <dc:subject/>
  <dc:title>デモ環境ご利用にあたり（自治体様向け）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ワイド画面</vt:lpwstr>
  </property>
  <property fmtid="{D5CDD505-2E9C-101B-9397-08002B2CF9AE}" pid="3" name="Slides">
    <vt:i4>1</vt:i4>
  </property>
</Properties>
</file>